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lvl="0">
      <a:defRPr lang="ru-RU"/>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1F8E04-698A-DE4B-DDD7-73ECD940413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173C5A9-44CA-7270-0F06-3E1A887D8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5EA5BE8-83B7-1749-BB59-7C7AD42698B8}"/>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5" name="Нижний колонтитул 4">
            <a:extLst>
              <a:ext uri="{FF2B5EF4-FFF2-40B4-BE49-F238E27FC236}">
                <a16:creationId xmlns:a16="http://schemas.microsoft.com/office/drawing/2014/main" id="{E7E30D93-0F54-270E-9242-1860F9B117A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ECB7BB6-2CD5-593D-9B86-BD44B7F7EEDA}"/>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26901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5035F4-1ED7-3707-DA74-D962A53CBF5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AB00BCBF-F7BC-4149-C029-5BFC2774ACA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474B947-EEB7-E038-63A6-644F62804E82}"/>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5" name="Нижний колонтитул 4">
            <a:extLst>
              <a:ext uri="{FF2B5EF4-FFF2-40B4-BE49-F238E27FC236}">
                <a16:creationId xmlns:a16="http://schemas.microsoft.com/office/drawing/2014/main" id="{B6B065BE-D5E0-3249-AAA9-D85FDFDF7E7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56E287-8001-BB71-FAFE-FB319AB5EC7C}"/>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517841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861F541-26E6-4D86-3A37-20CBB1E3BF13}"/>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2D2C4C9-AD42-2744-559B-B3B2CB50D9B1}"/>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787F95B-9E14-AEAC-1CBF-B71E0745F004}"/>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5" name="Нижний колонтитул 4">
            <a:extLst>
              <a:ext uri="{FF2B5EF4-FFF2-40B4-BE49-F238E27FC236}">
                <a16:creationId xmlns:a16="http://schemas.microsoft.com/office/drawing/2014/main" id="{BD6A7C9A-201D-A2F3-9414-5C193840937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831982C-16F3-50C8-61EE-94B8F21A1EC2}"/>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4146489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AC2422-0A1F-4578-5BAF-6A429E67914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7EB751F-13A9-447B-DA7A-54FC45DD75B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5152E95-855C-B34A-8A4B-2C046ABADB4A}"/>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5" name="Нижний колонтитул 4">
            <a:extLst>
              <a:ext uri="{FF2B5EF4-FFF2-40B4-BE49-F238E27FC236}">
                <a16:creationId xmlns:a16="http://schemas.microsoft.com/office/drawing/2014/main" id="{31C8CF55-EE2D-8B5D-93B4-1D2D7C327E9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3047E4C-054C-8B6E-60D6-63A26F0F6891}"/>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196357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4F84B6-7A80-3DB9-BB90-8EFE4B4EAAD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D4699-B946-8EE5-C106-11E3B1121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92D1CAC-3D41-90D9-2BDF-ADF91A77D1C4}"/>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5" name="Нижний колонтитул 4">
            <a:extLst>
              <a:ext uri="{FF2B5EF4-FFF2-40B4-BE49-F238E27FC236}">
                <a16:creationId xmlns:a16="http://schemas.microsoft.com/office/drawing/2014/main" id="{6157FB54-1C9A-F5E3-AEDD-A4EEC50DF1D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04611E6-FE0C-7FC1-1B8C-A4EE531F7055}"/>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056317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BF920F-0762-C631-F0A1-CE5C4EE895B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3B8E268-551A-4123-E834-7CD238BDCB1C}"/>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1C41DEB6-883E-C119-8A6A-F7EDE00B5DA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A58E3B63-9AE1-5EE4-2164-3304CCB75C4C}"/>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6" name="Нижний колонтитул 5">
            <a:extLst>
              <a:ext uri="{FF2B5EF4-FFF2-40B4-BE49-F238E27FC236}">
                <a16:creationId xmlns:a16="http://schemas.microsoft.com/office/drawing/2014/main" id="{1327A443-1E38-23F1-6D9A-49E146C9860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6DA3151-5EBE-2C87-30B9-29DD1C6F1B54}"/>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123271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342A6B-5205-F680-27CE-C92CF2D27F05}"/>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4AC3D4F6-9DB6-41A9-D5DE-2B89983D7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D3F459B-F86E-C685-0427-569F216B369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5BE4F4B-73AC-8324-69E3-2046CD029F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51C9243-B2EE-134D-D4A3-B556549DD27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12621BE-D3F3-A8DE-F78F-2EA2490A7440}"/>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8" name="Нижний колонтитул 7">
            <a:extLst>
              <a:ext uri="{FF2B5EF4-FFF2-40B4-BE49-F238E27FC236}">
                <a16:creationId xmlns:a16="http://schemas.microsoft.com/office/drawing/2014/main" id="{37D935F0-50F5-297D-F032-B598A71CC1B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D7EA3DC1-F860-1C58-76EE-9859004361F9}"/>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714681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3FB60C-1F43-14EE-CE7B-EEEBF0A184C9}"/>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17CF588-7820-AE2A-996F-C60939063E1B}"/>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4" name="Нижний колонтитул 3">
            <a:extLst>
              <a:ext uri="{FF2B5EF4-FFF2-40B4-BE49-F238E27FC236}">
                <a16:creationId xmlns:a16="http://schemas.microsoft.com/office/drawing/2014/main" id="{73673D6F-6D6B-D25B-B90E-F972099218F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D3084F97-307F-D3DF-EB3B-9C0944277692}"/>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73120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466162D-C7D7-76E6-921D-19C34FBBCECD}"/>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3" name="Нижний колонтитул 2">
            <a:extLst>
              <a:ext uri="{FF2B5EF4-FFF2-40B4-BE49-F238E27FC236}">
                <a16:creationId xmlns:a16="http://schemas.microsoft.com/office/drawing/2014/main" id="{54EBC297-C342-CFED-5B94-13EE4AA32F4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75B7AD5-C849-FC82-BD75-F070C4AD77F9}"/>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872183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1E04D2-38D4-06AA-7627-76C6F5A97E9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3654FD7-0AF4-6933-579B-AF99BC04C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86FEC8D4-0BCE-ECC6-9DBB-5BC0A7ECDC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03599AC-5897-73EA-A351-E146E8387783}"/>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6" name="Нижний колонтитул 5">
            <a:extLst>
              <a:ext uri="{FF2B5EF4-FFF2-40B4-BE49-F238E27FC236}">
                <a16:creationId xmlns:a16="http://schemas.microsoft.com/office/drawing/2014/main" id="{CF4B5C9D-9AE6-1CA3-7981-4EA114193C8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9F4A8C5-DC61-1CA6-47FF-B59A544CF99B}"/>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2296534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60DA42-C2C7-316A-D4F1-701F0EE1CE5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4AF99EC-31F5-60D8-6F93-4AB58AEDA1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74A53DBF-9F56-5BF5-9C44-6AC0FD166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FF6FF63-C9E0-D685-69EC-1E3BCD4D026F}"/>
              </a:ext>
            </a:extLst>
          </p:cNvPr>
          <p:cNvSpPr>
            <a:spLocks noGrp="1"/>
          </p:cNvSpPr>
          <p:nvPr>
            <p:ph type="dt" sz="half" idx="10"/>
          </p:nvPr>
        </p:nvSpPr>
        <p:spPr/>
        <p:txBody>
          <a:bodyPr/>
          <a:lstStyle/>
          <a:p>
            <a:fld id="{DAB19B92-8165-47D7-86DD-FDABD3EB8BBB}" type="datetimeFigureOut">
              <a:rPr lang="ru-RU" smtClean="0"/>
              <a:t>04.03.2024</a:t>
            </a:fld>
            <a:endParaRPr lang="ru-RU"/>
          </a:p>
        </p:txBody>
      </p:sp>
      <p:sp>
        <p:nvSpPr>
          <p:cNvPr id="6" name="Нижний колонтитул 5">
            <a:extLst>
              <a:ext uri="{FF2B5EF4-FFF2-40B4-BE49-F238E27FC236}">
                <a16:creationId xmlns:a16="http://schemas.microsoft.com/office/drawing/2014/main" id="{A7560EAF-B0D7-6C17-028B-C48FEBE9973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3BE8E3F-B98F-B6A5-9E83-BF3FFEE3093F}"/>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265669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A16E12-7852-7A7E-54ED-5C356C630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2033E1F1-F798-322F-AFD8-F0E30D8FC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9B44FB1-CEA7-867C-C566-58D7143A02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19B92-8165-47D7-86DD-FDABD3EB8BBB}" type="datetimeFigureOut">
              <a:rPr lang="ru-RU" smtClean="0"/>
              <a:t>04.03.2024</a:t>
            </a:fld>
            <a:endParaRPr lang="ru-RU"/>
          </a:p>
        </p:txBody>
      </p:sp>
      <p:sp>
        <p:nvSpPr>
          <p:cNvPr id="5" name="Нижний колонтитул 4">
            <a:extLst>
              <a:ext uri="{FF2B5EF4-FFF2-40B4-BE49-F238E27FC236}">
                <a16:creationId xmlns:a16="http://schemas.microsoft.com/office/drawing/2014/main" id="{02BACF4E-DFAD-3BDA-021E-1164814BC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43A22C1-5629-B823-B16E-34CD6DFACD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6A831-8616-4570-AC1F-454A8CA784DB}" type="slidenum">
              <a:rPr lang="ru-RU" smtClean="0"/>
              <a:t>‹#›</a:t>
            </a:fld>
            <a:endParaRPr lang="ru-RU"/>
          </a:p>
        </p:txBody>
      </p:sp>
    </p:spTree>
    <p:extLst>
      <p:ext uri="{BB962C8B-B14F-4D97-AF65-F5344CB8AC3E}">
        <p14:creationId xmlns:p14="http://schemas.microsoft.com/office/powerpoint/2010/main" val="2879638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9C80DF-7453-DBF9-8657-7E475E089275}"/>
              </a:ext>
            </a:extLst>
          </p:cNvPr>
          <p:cNvSpPr>
            <a:spLocks noGrp="1"/>
          </p:cNvSpPr>
          <p:nvPr>
            <p:ph type="ctrTitle"/>
          </p:nvPr>
        </p:nvSpPr>
        <p:spPr/>
        <p:txBody>
          <a:bodyPr/>
          <a:lstStyle/>
          <a:p>
            <a:r>
              <a:rPr lang="en-US" dirty="0"/>
              <a:t>Semi-selective hydrogen seeding onto the </a:t>
            </a:r>
            <a:r>
              <a:rPr lang="en-US" dirty="0" err="1"/>
              <a:t>bigraphene</a:t>
            </a:r>
            <a:endParaRPr lang="ru-RU" dirty="0"/>
          </a:p>
        </p:txBody>
      </p:sp>
      <p:sp>
        <p:nvSpPr>
          <p:cNvPr id="3" name="Подзаголовок 2">
            <a:extLst>
              <a:ext uri="{FF2B5EF4-FFF2-40B4-BE49-F238E27FC236}">
                <a16:creationId xmlns:a16="http://schemas.microsoft.com/office/drawing/2014/main" id="{15890D7A-4345-9D25-B11E-AD84D8F14798}"/>
              </a:ext>
            </a:extLst>
          </p:cNvPr>
          <p:cNvSpPr>
            <a:spLocks noGrp="1"/>
          </p:cNvSpPr>
          <p:nvPr>
            <p:ph type="subTitle" idx="1"/>
          </p:nvPr>
        </p:nvSpPr>
        <p:spPr/>
        <p:txBody>
          <a:bodyPr/>
          <a:lstStyle/>
          <a:p>
            <a:endParaRPr lang="ru-RU"/>
          </a:p>
        </p:txBody>
      </p:sp>
    </p:spTree>
    <p:extLst>
      <p:ext uri="{BB962C8B-B14F-4D97-AF65-F5344CB8AC3E}">
        <p14:creationId xmlns:p14="http://schemas.microsoft.com/office/powerpoint/2010/main" val="3920802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F64F6F-A624-4F69-D82D-FEB5664590A3}"/>
              </a:ext>
            </a:extLst>
          </p:cNvPr>
          <p:cNvSpPr>
            <a:spLocks noGrp="1"/>
          </p:cNvSpPr>
          <p:nvPr>
            <p:ph type="title"/>
          </p:nvPr>
        </p:nvSpPr>
        <p:spPr>
          <a:xfrm>
            <a:off x="746428" y="-1885095"/>
            <a:ext cx="10699143" cy="7816768"/>
          </a:xfrm>
        </p:spPr>
        <p:txBody>
          <a:bodyPr>
            <a:normAutofit/>
          </a:bodyPr>
          <a:lstStyle/>
          <a:p>
            <a:pPr algn="ctr"/>
            <a:r>
              <a:rPr lang="en-US" sz="3200" dirty="0">
                <a:latin typeface="Times New Roman" panose="02020603050405020304" pitchFamily="18" charset="0"/>
                <a:cs typeface="Times New Roman" panose="02020603050405020304" pitchFamily="18" charset="0"/>
              </a:rPr>
              <a:t>The main idea is to compare the ideal structure of hydrogen deposition (the largest number of interlayer bonds formed inside </a:t>
            </a:r>
            <a:r>
              <a:rPr lang="en-US" sz="3200" dirty="0" err="1">
                <a:latin typeface="Times New Roman" panose="02020603050405020304" pitchFamily="18" charset="0"/>
                <a:cs typeface="Times New Roman" panose="02020603050405020304" pitchFamily="18" charset="0"/>
              </a:rPr>
              <a:t>bigraphene</a:t>
            </a:r>
            <a:r>
              <a:rPr lang="en-US" sz="3200" dirty="0">
                <a:latin typeface="Times New Roman" panose="02020603050405020304" pitchFamily="18" charset="0"/>
                <a:cs typeface="Times New Roman" panose="02020603050405020304" pitchFamily="18" charset="0"/>
              </a:rPr>
              <a:t>) and the realistic case when hydrogen deposition occurs in patches and then spreads throughout the entire </a:t>
            </a:r>
            <a:r>
              <a:rPr lang="en-US" sz="3200" dirty="0" err="1">
                <a:latin typeface="Times New Roman" panose="02020603050405020304" pitchFamily="18" charset="0"/>
                <a:cs typeface="Times New Roman" panose="02020603050405020304" pitchFamily="18" charset="0"/>
              </a:rPr>
              <a:t>bigraphene</a:t>
            </a:r>
            <a:r>
              <a:rPr lang="en-US" sz="3200" dirty="0">
                <a:latin typeface="Times New Roman" panose="02020603050405020304" pitchFamily="18" charset="0"/>
                <a:cs typeface="Times New Roman" panose="02020603050405020304" pitchFamily="18" charset="0"/>
              </a:rPr>
              <a:t>.</a:t>
            </a:r>
            <a:r>
              <a:rPr lang="ru-RU"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The model used a circular cutout of </a:t>
            </a:r>
            <a:r>
              <a:rPr lang="en-US" sz="3200" dirty="0" err="1">
                <a:latin typeface="Times New Roman" panose="02020603050405020304" pitchFamily="18" charset="0"/>
                <a:cs typeface="Times New Roman" panose="02020603050405020304" pitchFamily="18" charset="0"/>
              </a:rPr>
              <a:t>bigraphene</a:t>
            </a:r>
            <a:r>
              <a:rPr lang="en-US" sz="3200" dirty="0">
                <a:latin typeface="Times New Roman" panose="02020603050405020304" pitchFamily="18" charset="0"/>
                <a:cs typeface="Times New Roman" panose="02020603050405020304" pitchFamily="18" charset="0"/>
              </a:rPr>
              <a:t>; to implement the boundary conditions, hydrogen was deposited inside the circle of an even smaller radius.</a:t>
            </a:r>
            <a:endParaRPr lang="ru-RU" sz="3200" dirty="0">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8371496C-64DA-C5C1-E765-23628D73D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260" y="3697357"/>
            <a:ext cx="4108172" cy="3081129"/>
          </a:xfrm>
          <a:prstGeom prst="rect">
            <a:avLst/>
          </a:prstGeom>
        </p:spPr>
      </p:pic>
    </p:spTree>
    <p:extLst>
      <p:ext uri="{BB962C8B-B14F-4D97-AF65-F5344CB8AC3E}">
        <p14:creationId xmlns:p14="http://schemas.microsoft.com/office/powerpoint/2010/main" val="205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7D0F42-4EA8-5E84-3CF6-B87516B2E37E}"/>
              </a:ext>
            </a:extLst>
          </p:cNvPr>
          <p:cNvSpPr>
            <a:spLocks noGrp="1"/>
          </p:cNvSpPr>
          <p:nvPr>
            <p:ph type="title"/>
          </p:nvPr>
        </p:nvSpPr>
        <p:spPr>
          <a:xfrm>
            <a:off x="838200" y="365125"/>
            <a:ext cx="10515600" cy="2910812"/>
          </a:xfrm>
        </p:spPr>
        <p:txBody>
          <a:bodyPr>
            <a:normAutofit fontScale="90000"/>
          </a:bodyPr>
          <a:lstStyle/>
          <a:p>
            <a:pPr algn="ctr"/>
            <a:r>
              <a:rPr lang="en-US" sz="4400" dirty="0">
                <a:latin typeface="Times New Roman" panose="02020603050405020304" pitchFamily="18" charset="0"/>
                <a:cs typeface="Times New Roman" panose="02020603050405020304" pitchFamily="18" charset="0"/>
              </a:rPr>
              <a:t>This is implemented through 2 different algorithms. The first is the presentation of a ready-made structure and its immediate optimization</a:t>
            </a:r>
            <a:r>
              <a:rPr lang="ru-RU" sz="4400" dirty="0">
                <a:latin typeface="Times New Roman" panose="02020603050405020304" pitchFamily="18" charset="0"/>
                <a:cs typeface="Times New Roman" panose="02020603050405020304" pitchFamily="18" charset="0"/>
              </a:rPr>
              <a:t>(</a:t>
            </a:r>
            <a:r>
              <a:rPr lang="en-US" sz="4400" dirty="0">
                <a:latin typeface="Times New Roman" panose="02020603050405020304" pitchFamily="18" charset="0"/>
                <a:cs typeface="Times New Roman" panose="02020603050405020304" pitchFamily="18" charset="0"/>
              </a:rPr>
              <a:t>left one</a:t>
            </a:r>
            <a:r>
              <a:rPr lang="ru-RU" sz="4400" dirty="0">
                <a:latin typeface="Times New Roman" panose="02020603050405020304" pitchFamily="18" charset="0"/>
                <a:cs typeface="Times New Roman" panose="02020603050405020304" pitchFamily="18" charset="0"/>
              </a:rPr>
              <a:t>)</a:t>
            </a:r>
            <a:r>
              <a:rPr lang="en-US" sz="4400" dirty="0">
                <a:latin typeface="Times New Roman" panose="02020603050405020304" pitchFamily="18" charset="0"/>
                <a:cs typeface="Times New Roman" panose="02020603050405020304" pitchFamily="18" charset="0"/>
              </a:rPr>
              <a:t>. The second is gradual hydrogen deposition with intermediate optimization between iterations(right one).</a:t>
            </a:r>
            <a:endParaRPr lang="ru-RU"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D5C67479-5042-1D3B-3889-A170CBE24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314" y="3769552"/>
            <a:ext cx="3790122" cy="2842592"/>
          </a:xfrm>
          <a:prstGeom prst="rect">
            <a:avLst/>
          </a:prstGeom>
        </p:spPr>
      </p:pic>
      <p:pic>
        <p:nvPicPr>
          <p:cNvPr id="6" name="Рисунок 5">
            <a:extLst>
              <a:ext uri="{FF2B5EF4-FFF2-40B4-BE49-F238E27FC236}">
                <a16:creationId xmlns:a16="http://schemas.microsoft.com/office/drawing/2014/main" id="{1D6D4113-8BD9-67D0-2E2F-85D7904A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05" y="3769552"/>
            <a:ext cx="3881083" cy="2910812"/>
          </a:xfrm>
          <a:prstGeom prst="rect">
            <a:avLst/>
          </a:prstGeom>
        </p:spPr>
      </p:pic>
    </p:spTree>
    <p:extLst>
      <p:ext uri="{BB962C8B-B14F-4D97-AF65-F5344CB8AC3E}">
        <p14:creationId xmlns:p14="http://schemas.microsoft.com/office/powerpoint/2010/main" val="232733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56A222-A861-B9E2-0B38-265E14D170BB}"/>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92E5B242-5163-D6EA-EFC4-405EA1DCD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579" y="1534601"/>
            <a:ext cx="5777946" cy="4333460"/>
          </a:xfrm>
          <a:prstGeom prst="rect">
            <a:avLst/>
          </a:prstGeom>
        </p:spPr>
      </p:pic>
      <p:pic>
        <p:nvPicPr>
          <p:cNvPr id="6" name="Рисунок 5">
            <a:extLst>
              <a:ext uri="{FF2B5EF4-FFF2-40B4-BE49-F238E27FC236}">
                <a16:creationId xmlns:a16="http://schemas.microsoft.com/office/drawing/2014/main" id="{E9FC62C7-9BEF-87C8-3C83-189077B6E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09" y="1534601"/>
            <a:ext cx="5777946" cy="4333460"/>
          </a:xfrm>
          <a:prstGeom prst="rect">
            <a:avLst/>
          </a:prstGeom>
        </p:spPr>
      </p:pic>
    </p:spTree>
    <p:extLst>
      <p:ext uri="{BB962C8B-B14F-4D97-AF65-F5344CB8AC3E}">
        <p14:creationId xmlns:p14="http://schemas.microsoft.com/office/powerpoint/2010/main" val="2956349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8996C4-C8C4-197F-6CED-E60F6826D272}"/>
              </a:ext>
            </a:extLst>
          </p:cNvPr>
          <p:cNvSpPr>
            <a:spLocks noGrp="1"/>
          </p:cNvSpPr>
          <p:nvPr>
            <p:ph type="title"/>
          </p:nvPr>
        </p:nvSpPr>
        <p:spPr>
          <a:xfrm>
            <a:off x="838200" y="365125"/>
            <a:ext cx="10515600" cy="2091828"/>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Distributions of bond lengths between two neighboring carbons from different layers were also obtained; further, candidates for the formation of an interlayer bond</a:t>
            </a:r>
            <a:endParaRPr lang="ru-RU"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EA362AAC-3FF1-2838-D293-B5057C15C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74" y="2868432"/>
            <a:ext cx="4548146" cy="3411110"/>
          </a:xfrm>
          <a:prstGeom prst="rect">
            <a:avLst/>
          </a:prstGeom>
        </p:spPr>
      </p:pic>
      <p:pic>
        <p:nvPicPr>
          <p:cNvPr id="6" name="Рисунок 5">
            <a:extLst>
              <a:ext uri="{FF2B5EF4-FFF2-40B4-BE49-F238E27FC236}">
                <a16:creationId xmlns:a16="http://schemas.microsoft.com/office/drawing/2014/main" id="{55907A08-BAFF-8FEE-DB6C-A46122530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267" y="2868432"/>
            <a:ext cx="4548147" cy="3411110"/>
          </a:xfrm>
          <a:prstGeom prst="rect">
            <a:avLst/>
          </a:prstGeom>
        </p:spPr>
      </p:pic>
    </p:spTree>
    <p:extLst>
      <p:ext uri="{BB962C8B-B14F-4D97-AF65-F5344CB8AC3E}">
        <p14:creationId xmlns:p14="http://schemas.microsoft.com/office/powerpoint/2010/main" val="2201072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29AB54-206F-98EA-912E-71896D477C21}"/>
              </a:ext>
            </a:extLst>
          </p:cNvPr>
          <p:cNvSpPr>
            <a:spLocks noGrp="1"/>
          </p:cNvSpPr>
          <p:nvPr>
            <p:ph type="title"/>
          </p:nvPr>
        </p:nvSpPr>
        <p:spPr>
          <a:xfrm>
            <a:off x="838200" y="-135172"/>
            <a:ext cx="10166405" cy="1460735"/>
          </a:xfrm>
        </p:spPr>
        <p:txBody>
          <a:bodyPr>
            <a:normAutofit/>
          </a:bodyPr>
          <a:lstStyle/>
          <a:p>
            <a:pPr algn="ctr"/>
            <a:r>
              <a:rPr lang="ru-RU" sz="2000" b="0" dirty="0">
                <a:solidFill>
                  <a:schemeClr val="tx1">
                    <a:lumMod val="95000"/>
                    <a:lumOff val="5000"/>
                  </a:schemeClr>
                </a:solidFill>
                <a:effectLst/>
                <a:latin typeface="Consolas" panose="020B0609020204030204" pitchFamily="49" charset="0"/>
              </a:rPr>
              <a:t>     </a:t>
            </a:r>
            <a:r>
              <a:rPr lang="en-US" sz="2800" b="1" dirty="0">
                <a:solidFill>
                  <a:schemeClr val="tx1">
                    <a:lumMod val="95000"/>
                    <a:lumOff val="5000"/>
                  </a:schemeClr>
                </a:solidFill>
                <a:effectLst/>
                <a:latin typeface="Times New Roman" panose="02020603050405020304" pitchFamily="18" charset="0"/>
                <a:cs typeface="Times New Roman" panose="02020603050405020304" pitchFamily="18" charset="0"/>
              </a:rPr>
              <a:t>Evolution of system with different hydrogen seeding algorithms</a:t>
            </a:r>
            <a:br>
              <a:rPr lang="en-US" sz="1000" b="0" dirty="0">
                <a:solidFill>
                  <a:srgbClr val="F7F1FF"/>
                </a:solidFill>
                <a:effectLst/>
                <a:latin typeface="Consolas" panose="020B0609020204030204" pitchFamily="49" charset="0"/>
              </a:rPr>
            </a:br>
            <a:endParaRPr lang="ru-RU" sz="2000" dirty="0"/>
          </a:p>
        </p:txBody>
      </p:sp>
      <p:pic>
        <p:nvPicPr>
          <p:cNvPr id="4" name="Рисунок 3">
            <a:extLst>
              <a:ext uri="{FF2B5EF4-FFF2-40B4-BE49-F238E27FC236}">
                <a16:creationId xmlns:a16="http://schemas.microsoft.com/office/drawing/2014/main" id="{AD38A848-2EE8-5E2C-6BA7-5DECC67CDEC7}"/>
              </a:ext>
            </a:extLst>
          </p:cNvPr>
          <p:cNvPicPr>
            <a:picLocks noChangeAspect="1"/>
          </p:cNvPicPr>
          <p:nvPr/>
        </p:nvPicPr>
        <p:blipFill rotWithShape="1">
          <a:blip r:embed="rId2">
            <a:extLst>
              <a:ext uri="{28A0092B-C50C-407E-A947-70E740481C1C}">
                <a14:useLocalDpi xmlns:a14="http://schemas.microsoft.com/office/drawing/2010/main" val="0"/>
              </a:ext>
            </a:extLst>
          </a:blip>
          <a:srcRect l="5477" t="4774" r="7783" b="3794"/>
          <a:stretch/>
        </p:blipFill>
        <p:spPr>
          <a:xfrm>
            <a:off x="479870" y="878678"/>
            <a:ext cx="11216499" cy="5979322"/>
          </a:xfrm>
          <a:prstGeom prst="rect">
            <a:avLst/>
          </a:prstGeom>
        </p:spPr>
      </p:pic>
    </p:spTree>
    <p:extLst>
      <p:ext uri="{BB962C8B-B14F-4D97-AF65-F5344CB8AC3E}">
        <p14:creationId xmlns:p14="http://schemas.microsoft.com/office/powerpoint/2010/main" val="294922450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150</Words>
  <Application>Microsoft Office PowerPoint</Application>
  <PresentationFormat>Широкоэкранный</PresentationFormat>
  <Paragraphs>5</Paragraphs>
  <Slides>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vt:i4>
      </vt:variant>
    </vt:vector>
  </HeadingPairs>
  <TitlesOfParts>
    <vt:vector size="12" baseType="lpstr">
      <vt:lpstr>Arial</vt:lpstr>
      <vt:lpstr>Calibri</vt:lpstr>
      <vt:lpstr>Calibri Light</vt:lpstr>
      <vt:lpstr>Consolas</vt:lpstr>
      <vt:lpstr>Times New Roman</vt:lpstr>
      <vt:lpstr>Тема Office</vt:lpstr>
      <vt:lpstr>Semi-selective hydrogen seeding onto the bigraphene</vt:lpstr>
      <vt:lpstr>The main idea is to compare the ideal structure of hydrogen deposition (the largest number of interlayer bonds formed inside bigraphene) and the realistic case when hydrogen deposition occurs in patches and then spreads throughout the entire bigraphene. The model used a circular cutout of bigraphene; to implement the boundary conditions, hydrogen was deposited inside the circle of an even smaller radius.</vt:lpstr>
      <vt:lpstr>This is implemented through 2 different algorithms. The first is the presentation of a ready-made structure and its immediate optimization(left one). The second is gradual hydrogen deposition with intermediate optimization between iterations(right one).</vt:lpstr>
      <vt:lpstr>Презентация PowerPoint</vt:lpstr>
      <vt:lpstr>Distributions of bond lengths between two neighboring carbons from different layers were also obtained; further, candidates for the formation of an interlayer bond</vt:lpstr>
      <vt:lpstr>     Evolution of system with different hydrogen seeding algorithms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Semi-selective hydrogen seeding onto the bigraphene</dc:title>
  <dc:creator>Егор Гречко</dc:creator>
  <cp:lastModifiedBy>Егор Гречко</cp:lastModifiedBy>
  <cp:revision>2</cp:revision>
  <dcterms:created xsi:type="dcterms:W3CDTF">2024-03-02T08:58:22Z</dcterms:created>
  <dcterms:modified xsi:type="dcterms:W3CDTF">2024-03-04T10:20:17Z</dcterms:modified>
</cp:coreProperties>
</file>